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2"/>
  </p:sldMasterIdLst>
  <p:notesMasterIdLst>
    <p:notesMasterId r:id="rId13"/>
  </p:notesMasterIdLst>
  <p:sldIdLst>
    <p:sldId id="256" r:id="rId3"/>
    <p:sldId id="292" r:id="rId4"/>
    <p:sldId id="265" r:id="rId5"/>
    <p:sldId id="270" r:id="rId6"/>
    <p:sldId id="278" r:id="rId7"/>
    <p:sldId id="285" r:id="rId8"/>
    <p:sldId id="298" r:id="rId9"/>
    <p:sldId id="274" r:id="rId10"/>
    <p:sldId id="284" r:id="rId11"/>
    <p:sldId id="29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srat Mezghebe" initials="BM" lastIdx="1" clrIdx="0"/>
  <p:cmAuthor id="1" name="Betsy Delfosse" initials="BD" lastIdx="1" clrIdx="1">
    <p:extLst>
      <p:ext uri="{19B8F6BF-5375-455C-9EA6-DF929625EA0E}">
        <p15:presenceInfo xmlns:p15="http://schemas.microsoft.com/office/powerpoint/2012/main" userId="c9884f963a32a8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33"/>
    <a:srgbClr val="980030"/>
    <a:srgbClr val="003366"/>
    <a:srgbClr val="3465AF"/>
    <a:srgbClr val="66CC00"/>
    <a:srgbClr val="82E5F2"/>
    <a:srgbClr val="FF8200"/>
    <a:srgbClr val="FBFBFB"/>
    <a:srgbClr val="F1F6F9"/>
    <a:srgbClr val="EAF1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4" autoAdjust="0"/>
  </p:normalViewPr>
  <p:slideViewPr>
    <p:cSldViewPr>
      <p:cViewPr varScale="1">
        <p:scale>
          <a:sx n="80" d="100"/>
          <a:sy n="80" d="100"/>
        </p:scale>
        <p:origin x="97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38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3709F-7ADB-4484-8DBC-42D98DD64647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75D62-2E20-4B80-84FA-8248314BFD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43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527673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944735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67968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27864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4198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548220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1274763"/>
            <a:ext cx="9153525" cy="0"/>
          </a:xfrm>
          <a:prstGeom prst="line">
            <a:avLst/>
          </a:prstGeom>
          <a:ln w="38100">
            <a:solidFill>
              <a:srgbClr val="98002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8100" y="1415692"/>
            <a:ext cx="8178120" cy="59003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400" b="1">
                <a:solidFill>
                  <a:srgbClr val="013C5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8100" y="2133600"/>
            <a:ext cx="8178120" cy="454215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rgbClr val="98002E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6265837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566" y="1447800"/>
            <a:ext cx="7886700" cy="506410"/>
          </a:xfrm>
        </p:spPr>
        <p:txBody>
          <a:bodyPr>
            <a:noAutofit/>
          </a:bodyPr>
          <a:lstStyle>
            <a:lvl1pPr>
              <a:defRPr sz="2800">
                <a:solidFill>
                  <a:srgbClr val="003366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399"/>
            <a:ext cx="7886700" cy="4648201"/>
          </a:xfrm>
        </p:spPr>
        <p:txBody>
          <a:bodyPr/>
          <a:lstStyle>
            <a:lvl1pPr>
              <a:defRPr>
                <a:solidFill>
                  <a:srgbClr val="993333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03593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50351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0666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09957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3472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0658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673728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InSight by Association Forum / insight@associationforum.org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2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8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660" r:id="rId13"/>
    <p:sldLayoutId id="2147483659" r:id="rId14"/>
  </p:sldLayoutIdLst>
  <p:transition>
    <p:fade thruBlk="1"/>
  </p:transition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11" Type="http://schemas.openxmlformats.org/officeDocument/2006/relationships/hyperlink" Target="mailto:asc@ascassociation.org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sc@ascassociation.org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8600" y="1905000"/>
            <a:ext cx="8863013" cy="3886200"/>
          </a:xfrm>
        </p:spPr>
        <p:txBody>
          <a:bodyPr>
            <a:normAutofit/>
          </a:bodyPr>
          <a:lstStyle/>
          <a:p>
            <a:pPr marL="6207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sz="3200" dirty="0">
                <a:solidFill>
                  <a:srgbClr val="003366"/>
                </a:solidFill>
                <a:latin typeface="+mn-lt"/>
                <a:cs typeface="Arial" pitchFamily="34" charset="0"/>
              </a:rPr>
              <a:t>Welcome to ASCA’s </a:t>
            </a:r>
            <a:br>
              <a:rPr lang="en-US" sz="3200" dirty="0">
                <a:solidFill>
                  <a:srgbClr val="003366"/>
                </a:solidFill>
                <a:latin typeface="+mn-lt"/>
                <a:cs typeface="Arial" pitchFamily="34" charset="0"/>
              </a:rPr>
            </a:br>
            <a:r>
              <a:rPr lang="en-US" sz="3200" dirty="0">
                <a:solidFill>
                  <a:srgbClr val="003366"/>
                </a:solidFill>
                <a:latin typeface="+mn-lt"/>
                <a:cs typeface="Arial" pitchFamily="34" charset="0"/>
              </a:rPr>
              <a:t>Salary &amp; Benefits Survey Benchmarking Portal</a:t>
            </a:r>
            <a:br>
              <a:rPr lang="en-US" sz="3200" dirty="0">
                <a:solidFill>
                  <a:srgbClr val="003366"/>
                </a:solidFill>
                <a:latin typeface="+mn-lt"/>
                <a:cs typeface="Arial" pitchFamily="34" charset="0"/>
              </a:rPr>
            </a:br>
            <a:br>
              <a:rPr lang="en-US" sz="3600" dirty="0">
                <a:latin typeface="+mn-lt"/>
                <a:cs typeface="Arial" pitchFamily="34" charset="0"/>
              </a:rPr>
            </a:br>
            <a:br>
              <a:rPr lang="en-US" sz="3600" dirty="0">
                <a:latin typeface="+mn-lt"/>
                <a:cs typeface="Arial" pitchFamily="34" charset="0"/>
              </a:rPr>
            </a:br>
            <a:r>
              <a:rPr lang="en-US" sz="3600" dirty="0">
                <a:solidFill>
                  <a:srgbClr val="003366"/>
                </a:solidFill>
                <a:latin typeface="+mn-lt"/>
                <a:cs typeface="Arial" pitchFamily="34" charset="0"/>
              </a:rPr>
              <a:t>Results Guide</a:t>
            </a:r>
            <a:br>
              <a:rPr lang="en-US" sz="3600" dirty="0">
                <a:latin typeface="+mn-lt"/>
                <a:cs typeface="Arial" pitchFamily="34" charset="0"/>
              </a:rPr>
            </a:br>
            <a:r>
              <a:rPr lang="en-US" sz="1800" dirty="0">
                <a:cs typeface="Arial" pitchFamily="34" charset="0"/>
              </a:rPr>
              <a:t>This guide outlines important information regarding the dynamic comparison, filtering and reporting features of the survey platform. 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3733800"/>
            <a:ext cx="7924800" cy="0"/>
          </a:xfrm>
          <a:prstGeom prst="line">
            <a:avLst/>
          </a:prstGeom>
          <a:ln w="38100">
            <a:solidFill>
              <a:srgbClr val="99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33400" y="1752600"/>
            <a:ext cx="7764136" cy="4493412"/>
            <a:chOff x="694064" y="2185738"/>
            <a:chExt cx="7764136" cy="4493412"/>
          </a:xfrm>
        </p:grpSpPr>
        <p:pic>
          <p:nvPicPr>
            <p:cNvPr id="14" name="Picture 4" descr="Cover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064" y="5217691"/>
              <a:ext cx="2487209" cy="1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Cover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5198" y="3689905"/>
              <a:ext cx="2487209" cy="1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Cover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064" y="2185739"/>
              <a:ext cx="2487209" cy="1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4" descr="Cover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35" y="3685298"/>
              <a:ext cx="2486438" cy="1461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4" descr="Cover"/>
            <p:cNvPicPr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845" y="2185740"/>
              <a:ext cx="2542355" cy="1493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" descr="Cover"/>
            <p:cNvPicPr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2481" y="5217691"/>
              <a:ext cx="2487209" cy="1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4" descr="Cover"/>
            <p:cNvPicPr>
              <a:picLocks noChangeAspect="1" noChangeArrowheads="1"/>
            </p:cNvPicPr>
            <p:nvPr/>
          </p:nvPicPr>
          <p:blipFill>
            <a:blip r:embed="rId8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5980" y="3700954"/>
              <a:ext cx="2532220" cy="1487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Cover"/>
            <p:cNvPicPr>
              <a:picLocks noChangeAspect="1" noChangeArrowheads="1"/>
            </p:cNvPicPr>
            <p:nvPr/>
          </p:nvPicPr>
          <p:blipFill>
            <a:blip r:embed="rId9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7536" y="2185738"/>
              <a:ext cx="2484847" cy="1471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Cover"/>
            <p:cNvPicPr>
              <a:picLocks noChangeAspect="1" noChangeArrowheads="1"/>
            </p:cNvPicPr>
            <p:nvPr/>
          </p:nvPicPr>
          <p:blipFill rotWithShape="1">
            <a:blip r:embed="rId10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256"/>
            <a:stretch/>
          </p:blipFill>
          <p:spPr bwMode="auto">
            <a:xfrm>
              <a:off x="5915844" y="5257800"/>
              <a:ext cx="2542355" cy="14117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981200"/>
            <a:ext cx="6957314" cy="32766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Thank you for viewing this Results Guide.</a:t>
            </a:r>
            <a:br>
              <a:rPr lang="en-US" dirty="0">
                <a:solidFill>
                  <a:srgbClr val="66CC00"/>
                </a:solidFill>
                <a:cs typeface="Arial" pitchFamily="34" charset="0"/>
              </a:rPr>
            </a:br>
            <a:br>
              <a:rPr lang="en-US" dirty="0">
                <a:solidFill>
                  <a:srgbClr val="66CC00"/>
                </a:solidFill>
                <a:cs typeface="Arial" pitchFamily="34" charset="0"/>
              </a:rPr>
            </a:br>
            <a:br>
              <a:rPr lang="en-US" dirty="0">
                <a:cs typeface="Arial" pitchFamily="34" charset="0"/>
              </a:rPr>
            </a:b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If you have further questions, please contact 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  <a:hlinkClick r:id="rId11"/>
              </a:rPr>
              <a:t>asc@ascassociation.org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for additional support.</a:t>
            </a:r>
            <a:endParaRPr lang="en-US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382616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600200"/>
            <a:ext cx="8382001" cy="598907"/>
          </a:xfrm>
        </p:spPr>
        <p:txBody>
          <a:bodyPr/>
          <a:lstStyle/>
          <a:p>
            <a:r>
              <a:rPr lang="en-US" sz="3200" dirty="0">
                <a:cs typeface="Arial" pitchFamily="34" charset="0"/>
              </a:rPr>
              <a:t>Comparison Data and Benchmarking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" y="2362200"/>
            <a:ext cx="8739188" cy="3734968"/>
          </a:xfrm>
        </p:spPr>
        <p:txBody>
          <a:bodyPr>
            <a:noAutofit/>
          </a:bodyPr>
          <a:lstStyle/>
          <a:p>
            <a:pPr marL="620713" indent="0">
              <a:lnSpc>
                <a:spcPct val="100000"/>
              </a:lnSpc>
              <a:spcBef>
                <a:spcPts val="0"/>
              </a:spcBef>
              <a:buSzPct val="100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endParaRPr lang="en-US" sz="2000" dirty="0">
              <a:solidFill>
                <a:schemeClr val="tx1"/>
              </a:solidFill>
              <a:cs typeface="Arial" pitchFamily="34" charset="0"/>
            </a:endParaRPr>
          </a:p>
          <a:p>
            <a:pPr marL="963613" indent="-342900">
              <a:lnSpc>
                <a:spcPct val="100000"/>
              </a:lnSpc>
              <a:spcBef>
                <a:spcPts val="0"/>
              </a:spcBef>
              <a:buSzPct val="100000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sz="2000" dirty="0">
                <a:solidFill>
                  <a:schemeClr val="tx1"/>
                </a:solidFill>
                <a:cs typeface="Arial" pitchFamily="34" charset="0"/>
              </a:rPr>
              <a:t>Participants that complete 40% or more of the survey have FREE access to question-by-question comparisons and benchmarking reports.</a:t>
            </a:r>
          </a:p>
          <a:p>
            <a:pPr marL="963613" indent="-342900">
              <a:lnSpc>
                <a:spcPct val="100000"/>
              </a:lnSpc>
              <a:spcBef>
                <a:spcPts val="0"/>
              </a:spcBef>
              <a:buSzPct val="100000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endParaRPr lang="en-US" sz="2000" dirty="0">
              <a:solidFill>
                <a:schemeClr val="tx1"/>
              </a:solidFill>
              <a:cs typeface="Arial" pitchFamily="34" charset="0"/>
            </a:endParaRPr>
          </a:p>
          <a:p>
            <a:pPr marL="963613" indent="-342900">
              <a:lnSpc>
                <a:spcPct val="100000"/>
              </a:lnSpc>
              <a:spcBef>
                <a:spcPts val="0"/>
              </a:spcBef>
              <a:buSzPct val="100000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sz="2000" dirty="0">
                <a:solidFill>
                  <a:schemeClr val="tx1"/>
                </a:solidFill>
                <a:cs typeface="Arial" pitchFamily="34" charset="0"/>
              </a:rPr>
              <a:t>Participants that did not complete 40% of the survey are presented with the option to purchase access to question-by-question comparisons and benchmarking reports</a:t>
            </a:r>
            <a:r>
              <a:rPr lang="en-US" sz="2000" dirty="0">
                <a:cs typeface="Arial" pitchFamily="34" charset="0"/>
              </a:rPr>
              <a:t>.  </a:t>
            </a:r>
          </a:p>
          <a:p>
            <a:pPr marL="620713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endParaRPr lang="en-US" sz="2000" i="1" dirty="0">
              <a:cs typeface="Arial" pitchFamily="34" charset="0"/>
            </a:endParaRPr>
          </a:p>
          <a:p>
            <a:pPr marL="620713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If you have questions, please contact </a:t>
            </a:r>
            <a:r>
              <a:rPr lang="en-US" altLang="en-US" sz="1800" dirty="0">
                <a:ea typeface="ＭＳ Ｐゴシック" panose="020B0600070205080204" pitchFamily="34" charset="-128"/>
                <a:cs typeface="Arial" panose="020B0604020202020204" pitchFamily="34" charset="0"/>
                <a:hlinkClick r:id="rId2"/>
              </a:rPr>
              <a:t>asc@ascassociation.org</a:t>
            </a:r>
            <a:r>
              <a:rPr lang="en-US" altLang="en-US" sz="1800" dirty="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for additional support.</a:t>
            </a:r>
            <a:endParaRPr lang="en-US" sz="2000" i="1" dirty="0">
              <a:cs typeface="Arial" pitchFamily="34" charset="0"/>
            </a:endParaRPr>
          </a:p>
          <a:p>
            <a:pPr>
              <a:buSzPct val="100000"/>
              <a:buFont typeface="Wingdings" panose="05000000000000000000" pitchFamily="2" charset="2"/>
              <a:buChar char="§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71978441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5464"/>
            <a:ext cx="8650357" cy="586409"/>
          </a:xfrm>
        </p:spPr>
        <p:txBody>
          <a:bodyPr>
            <a:normAutofit/>
          </a:bodyPr>
          <a:lstStyle/>
          <a:p>
            <a:r>
              <a:rPr lang="en-US" dirty="0">
                <a:cs typeface="Arial" pitchFamily="34" charset="0"/>
              </a:rPr>
              <a:t>Main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4648200"/>
          </a:xfrm>
        </p:spPr>
        <p:txBody>
          <a:bodyPr>
            <a:normAutofit/>
          </a:bodyPr>
          <a:lstStyle/>
          <a:p>
            <a:pPr marL="87313" indent="0" hangingPunct="0">
              <a:spcBef>
                <a:spcPct val="0"/>
              </a:spcBef>
              <a:buClr>
                <a:srgbClr val="000000"/>
              </a:buClr>
              <a:buSzPct val="45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/>
            </a:pPr>
            <a:r>
              <a:rPr lang="en-US" sz="2200" dirty="0">
                <a:solidFill>
                  <a:srgbClr val="000000"/>
                </a:solidFill>
                <a:cs typeface="Arial" pitchFamily="34" charset="0"/>
              </a:rPr>
              <a:t>The Main Menu is the access point to navigate through all areas of the portal.</a:t>
            </a:r>
          </a:p>
          <a:p>
            <a:pPr marL="430213" lvl="0" defTabSz="457200" hangingPunct="0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§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/>
            </a:pP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  <a:p>
            <a:pPr marL="87313" indent="0" defTabSz="457200" hangingPunct="0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45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/>
            </a:pPr>
            <a:r>
              <a:rPr lang="en-US" sz="1900" dirty="0">
                <a:cs typeface="Arial" pitchFamily="34" charset="0"/>
              </a:rPr>
              <a:t>Tab and menu navigation</a:t>
            </a:r>
          </a:p>
          <a:p>
            <a:pPr marL="544513" indent="-285750" hangingPunct="0">
              <a:lnSpc>
                <a:spcPct val="110000"/>
              </a:lnSpc>
              <a:spcBef>
                <a:spcPct val="0"/>
              </a:spcBef>
              <a:buSzPct val="100000"/>
              <a:buFont typeface="Wingdings" panose="05000000000000000000" pitchFamily="2" charset="2"/>
              <a:buChar char="§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/>
            </a:pPr>
            <a:r>
              <a:rPr lang="en-US" sz="1700" b="1" dirty="0">
                <a:solidFill>
                  <a:srgbClr val="003366"/>
                </a:solidFill>
                <a:cs typeface="Arial" pitchFamily="34" charset="0"/>
              </a:rPr>
              <a:t>Enter Data </a:t>
            </a:r>
            <a:r>
              <a:rPr lang="en-US" sz="1700" dirty="0">
                <a:solidFill>
                  <a:srgbClr val="000000"/>
                </a:solidFill>
                <a:cs typeface="Arial" pitchFamily="34" charset="0"/>
              </a:rPr>
              <a:t>is the tab used for answering all of the questions in the survey.</a:t>
            </a:r>
          </a:p>
          <a:p>
            <a:pPr marL="887413" lvl="1" indent="-285750" hangingPunct="0">
              <a:lnSpc>
                <a:spcPct val="110000"/>
              </a:lnSpc>
              <a:spcBef>
                <a:spcPct val="0"/>
              </a:spcBef>
              <a:buSzPct val="100000"/>
              <a:buFont typeface="Wingdings" panose="05000000000000000000" pitchFamily="2" charset="2"/>
              <a:buChar char="§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You can view your answers, but can no longer change them. </a:t>
            </a:r>
          </a:p>
          <a:p>
            <a:pPr marL="544513" indent="-285750" hangingPunct="0">
              <a:lnSpc>
                <a:spcPct val="110000"/>
              </a:lnSpc>
              <a:spcBef>
                <a:spcPct val="0"/>
              </a:spcBef>
              <a:buSzPct val="100000"/>
              <a:buFont typeface="Wingdings" panose="05000000000000000000" pitchFamily="2" charset="2"/>
              <a:buChar char="§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/>
            </a:pPr>
            <a:r>
              <a:rPr lang="en-US" sz="2400" b="1" dirty="0">
                <a:solidFill>
                  <a:srgbClr val="003366"/>
                </a:solidFill>
                <a:cs typeface="Arial" pitchFamily="34" charset="0"/>
              </a:rPr>
              <a:t>Compare Data </a:t>
            </a:r>
            <a:r>
              <a:rPr lang="en-US" sz="1700" dirty="0">
                <a:solidFill>
                  <a:srgbClr val="000000"/>
                </a:solidFill>
                <a:cs typeface="Arial" pitchFamily="34" charset="0"/>
              </a:rPr>
              <a:t>is the tab used for comparing your answers to other participants on a question-by-question basis. </a:t>
            </a:r>
          </a:p>
          <a:p>
            <a:pPr marL="544513" indent="-285750" hangingPunct="0">
              <a:lnSpc>
                <a:spcPct val="110000"/>
              </a:lnSpc>
              <a:spcBef>
                <a:spcPct val="0"/>
              </a:spcBef>
              <a:buSzPct val="100000"/>
              <a:buFont typeface="Wingdings" panose="05000000000000000000" pitchFamily="2" charset="2"/>
              <a:buChar char="§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/>
            </a:pPr>
            <a:r>
              <a:rPr lang="en-US" sz="2400" b="1" dirty="0">
                <a:solidFill>
                  <a:srgbClr val="003366"/>
                </a:solidFill>
                <a:cs typeface="Arial" pitchFamily="34" charset="0"/>
              </a:rPr>
              <a:t>Run Reports </a:t>
            </a:r>
            <a:r>
              <a:rPr lang="en-US" sz="1700" dirty="0">
                <a:solidFill>
                  <a:srgbClr val="000000"/>
                </a:solidFill>
                <a:cs typeface="Arial" pitchFamily="34" charset="0"/>
              </a:rPr>
              <a:t>is the tab used for downloading dynamic reports containing statistical charts and graphs.</a:t>
            </a:r>
          </a:p>
          <a:p>
            <a:pPr marL="258763" indent="0" hangingPunct="0">
              <a:spcBef>
                <a:spcPct val="0"/>
              </a:spcBef>
              <a:buSzPct val="100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/>
            </a:pPr>
            <a:endParaRPr lang="en-US" sz="1800" dirty="0">
              <a:solidFill>
                <a:srgbClr val="000000"/>
              </a:solidFill>
              <a:cs typeface="Arial" pitchFamily="34" charset="0"/>
            </a:endParaRPr>
          </a:p>
          <a:p>
            <a:pPr marL="430213" defTabSz="457200" hangingPunct="0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§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/>
            </a:pP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  <a:p>
            <a:pPr marL="87313" indent="0" defTabSz="457200" hangingPunct="0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45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/>
            </a:pP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  <a:p>
            <a:pPr marL="87313" indent="0" defTabSz="457200" hangingPunct="0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45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/>
            </a:pP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  <a:p>
            <a:pPr marL="87313" indent="0" defTabSz="457200" hangingPunct="0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45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/>
            </a:pP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  <a:p>
            <a:pPr marL="87313" indent="0" defTabSz="457200" hangingPunct="0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45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/>
            </a:pP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  <a:p>
            <a:pPr marL="87313" indent="0" defTabSz="457200" hangingPunct="0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45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/>
            </a:pP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  <a:p>
            <a:pPr marL="87313" indent="0" defTabSz="457200" hangingPunct="0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45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/>
            </a:pPr>
            <a:endParaRPr lang="en-US" sz="2000" dirty="0">
              <a:cs typeface="Arial" pitchFamily="34" charset="0"/>
            </a:endParaRPr>
          </a:p>
          <a:p>
            <a:pPr marL="87313" indent="0" defTabSz="457200" hangingPunct="0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45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/>
            </a:pPr>
            <a:endParaRPr lang="en-US" sz="1700" dirty="0">
              <a:solidFill>
                <a:schemeClr val="tx1"/>
              </a:solidFill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971800" y="4950782"/>
            <a:ext cx="5562600" cy="1507168"/>
            <a:chOff x="1828800" y="4267200"/>
            <a:chExt cx="5562600" cy="150716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0" y="4267200"/>
              <a:ext cx="5562600" cy="1507168"/>
            </a:xfrm>
            <a:prstGeom prst="rect">
              <a:avLst/>
            </a:prstGeom>
            <a:ln>
              <a:solidFill>
                <a:srgbClr val="980030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4" name="Rectangle 3"/>
            <p:cNvSpPr/>
            <p:nvPr/>
          </p:nvSpPr>
          <p:spPr>
            <a:xfrm>
              <a:off x="2743200" y="5257800"/>
              <a:ext cx="1447800" cy="516568"/>
            </a:xfrm>
            <a:prstGeom prst="rect">
              <a:avLst/>
            </a:prstGeom>
            <a:noFill/>
            <a:ln w="57150">
              <a:solidFill>
                <a:srgbClr val="99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426" y="1495250"/>
            <a:ext cx="9143999" cy="562150"/>
          </a:xfrm>
        </p:spPr>
        <p:txBody>
          <a:bodyPr>
            <a:noAutofit/>
          </a:bodyPr>
          <a:lstStyle/>
          <a:p>
            <a:r>
              <a:rPr lang="en-US" dirty="0">
                <a:cs typeface="Arial" pitchFamily="34" charset="0"/>
              </a:rPr>
              <a:t>Comparing ASCs</a:t>
            </a:r>
            <a:endParaRPr lang="en-US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426" y="2286000"/>
            <a:ext cx="7899574" cy="4191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cs typeface="Arial" pitchFamily="34" charset="0"/>
              </a:rPr>
              <a:t>Click on the </a:t>
            </a:r>
            <a:r>
              <a:rPr lang="en-US" sz="2400" b="1" i="1" dirty="0">
                <a:cs typeface="Arial" pitchFamily="34" charset="0"/>
              </a:rPr>
              <a:t>Compare Data </a:t>
            </a:r>
            <a:r>
              <a:rPr lang="en-US" sz="2400" dirty="0">
                <a:cs typeface="Arial" pitchFamily="34" charset="0"/>
              </a:rPr>
              <a:t>tab to access question-by-question comparison data.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cs typeface="Arial" pitchFamily="34" charset="0"/>
            </a:endParaRPr>
          </a:p>
          <a:p>
            <a:pPr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pitchFamily="34" charset="0"/>
              </a:rPr>
              <a:t>This menu looks similar to the “Enter Data” tab.  Select any gray question group to view question-by-question comparisons </a:t>
            </a:r>
          </a:p>
          <a:p>
            <a:pPr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pitchFamily="34" charset="0"/>
              </a:rPr>
              <a:t>View on-demand popup charts by clicking on icon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200" dirty="0">
              <a:cs typeface="Arial" pitchFamily="34" charset="0"/>
            </a:endParaRPr>
          </a:p>
          <a:p>
            <a:pPr marL="742950" lvl="2" indent="-34290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cs typeface="Arial" pitchFamily="34" charset="0"/>
              </a:rPr>
              <a:t>For numeric questions, get popup charts by clicking on this icon:</a:t>
            </a:r>
          </a:p>
          <a:p>
            <a:pPr marL="742950" lvl="2" indent="-34290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endParaRPr lang="en-US" sz="2000" dirty="0">
              <a:cs typeface="Arial" pitchFamily="34" charset="0"/>
            </a:endParaRPr>
          </a:p>
          <a:p>
            <a:pPr marL="457200" lvl="1" indent="-45720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endParaRPr lang="en-US" sz="2800" dirty="0">
              <a:cs typeface="Arial" pitchFamily="34" charset="0"/>
            </a:endParaRPr>
          </a:p>
          <a:p>
            <a:pPr marL="457200" lvl="1" indent="-45720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endParaRPr lang="en-US" sz="1100" dirty="0">
              <a:cs typeface="Arial" pitchFamily="34" charset="0"/>
            </a:endParaRPr>
          </a:p>
          <a:p>
            <a:pPr marL="742950" lvl="2" indent="-34290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cs typeface="Arial" pitchFamily="34" charset="0"/>
              </a:rPr>
              <a:t>For multiple choice questions, get popup charts by clicking on this icon: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4953000"/>
            <a:ext cx="609600" cy="575094"/>
          </a:xfrm>
          <a:prstGeom prst="rect">
            <a:avLst/>
          </a:prstGeom>
          <a:ln>
            <a:solidFill>
              <a:srgbClr val="98003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5997262"/>
            <a:ext cx="685800" cy="685800"/>
          </a:xfrm>
          <a:prstGeom prst="rect">
            <a:avLst/>
          </a:prstGeom>
          <a:ln>
            <a:solidFill>
              <a:srgbClr val="98003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A7DC493-818F-49FF-9523-3BF12BAA5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432" y="3676743"/>
            <a:ext cx="5643562" cy="903583"/>
          </a:xfrm>
          <a:prstGeom prst="rect">
            <a:avLst/>
          </a:prstGeom>
          <a:ln>
            <a:solidFill>
              <a:srgbClr val="993333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427" y="1371600"/>
            <a:ext cx="8661572" cy="762000"/>
          </a:xfrm>
        </p:spPr>
        <p:txBody>
          <a:bodyPr/>
          <a:lstStyle/>
          <a:p>
            <a:r>
              <a:rPr lang="en-US" dirty="0">
                <a:cs typeface="Arial" pitchFamily="34" charset="0"/>
              </a:rPr>
              <a:t>Line Chart Legend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427" y="2209800"/>
            <a:ext cx="5232573" cy="4419600"/>
          </a:xfrm>
        </p:spPr>
        <p:txBody>
          <a:bodyPr>
            <a:normAutofit/>
          </a:bodyPr>
          <a:lstStyle/>
          <a:p>
            <a:pPr marL="347472" lvl="1" indent="-347472">
              <a:spcBef>
                <a:spcPts val="0"/>
              </a:spcBef>
              <a:buNone/>
            </a:pPr>
            <a:r>
              <a:rPr lang="en-US" sz="2400" dirty="0">
                <a:solidFill>
                  <a:srgbClr val="993333"/>
                </a:solidFill>
                <a:cs typeface="Arial" pitchFamily="34" charset="0"/>
              </a:rPr>
              <a:t>Understanding comparison results:</a:t>
            </a:r>
          </a:p>
          <a:p>
            <a:pPr marL="347472" lvl="1" indent="-347472">
              <a:spcBef>
                <a:spcPts val="0"/>
              </a:spcBef>
              <a:buNone/>
            </a:pPr>
            <a:endParaRPr lang="en-US" sz="1400" dirty="0">
              <a:cs typeface="Arial" pitchFamily="34" charset="0"/>
            </a:endParaRPr>
          </a:p>
          <a:p>
            <a:pPr marL="3429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u="sng" dirty="0">
                <a:cs typeface="Arial" pitchFamily="34" charset="0"/>
              </a:rPr>
              <a:t>Multiple choice questions</a:t>
            </a:r>
            <a:r>
              <a:rPr lang="en-US" sz="2000" dirty="0">
                <a:cs typeface="Arial" pitchFamily="34" charset="0"/>
              </a:rPr>
              <a:t>:  View all answer options with their associated percentages. Your answers are indicated in </a:t>
            </a:r>
            <a:r>
              <a:rPr lang="en-US" sz="2000" dirty="0">
                <a:solidFill>
                  <a:srgbClr val="3465AF"/>
                </a:solidFill>
                <a:cs typeface="Arial" pitchFamily="34" charset="0"/>
              </a:rPr>
              <a:t>blue</a:t>
            </a:r>
            <a:r>
              <a:rPr lang="en-US" sz="2000" dirty="0">
                <a:cs typeface="Arial" pitchFamily="34" charset="0"/>
              </a:rPr>
              <a:t>.</a:t>
            </a:r>
          </a:p>
          <a:p>
            <a:pPr marL="3429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cs typeface="Arial" pitchFamily="34" charset="0"/>
            </a:endParaRPr>
          </a:p>
          <a:p>
            <a:pPr marL="3429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u="sng" dirty="0">
              <a:cs typeface="Arial" pitchFamily="34" charset="0"/>
            </a:endParaRPr>
          </a:p>
          <a:p>
            <a:pPr marL="3429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u="sng" dirty="0">
              <a:cs typeface="Arial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sz="2000" u="sng" dirty="0">
              <a:cs typeface="Arial" pitchFamily="34" charset="0"/>
            </a:endParaRPr>
          </a:p>
          <a:p>
            <a:pPr marL="3429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u="sng" dirty="0">
                <a:cs typeface="Arial" pitchFamily="34" charset="0"/>
              </a:rPr>
              <a:t>Numeric questions</a:t>
            </a:r>
            <a:r>
              <a:rPr lang="en-US" sz="2000" dirty="0">
                <a:cs typeface="Arial" pitchFamily="34" charset="0"/>
              </a:rPr>
              <a:t>:  View a line chart displaying the 25</a:t>
            </a:r>
            <a:r>
              <a:rPr lang="en-US" sz="2000" baseline="30000" dirty="0">
                <a:cs typeface="Arial" pitchFamily="34" charset="0"/>
              </a:rPr>
              <a:t>th</a:t>
            </a:r>
            <a:r>
              <a:rPr lang="en-US" sz="2000" dirty="0">
                <a:cs typeface="Arial" pitchFamily="34" charset="0"/>
              </a:rPr>
              <a:t>, median and 75</a:t>
            </a:r>
            <a:r>
              <a:rPr lang="en-US" sz="2000" baseline="30000" dirty="0">
                <a:cs typeface="Arial" pitchFamily="34" charset="0"/>
              </a:rPr>
              <a:t>th</a:t>
            </a:r>
            <a:r>
              <a:rPr lang="en-US" sz="2000" dirty="0">
                <a:cs typeface="Arial" pitchFamily="34" charset="0"/>
              </a:rPr>
              <a:t> percentiles with your answer shown as a </a:t>
            </a:r>
            <a:r>
              <a:rPr lang="en-US" sz="2000" dirty="0">
                <a:solidFill>
                  <a:srgbClr val="3465AF"/>
                </a:solidFill>
                <a:cs typeface="Arial" pitchFamily="34" charset="0"/>
              </a:rPr>
              <a:t>blue</a:t>
            </a:r>
            <a:r>
              <a:rPr lang="en-US" sz="2000" dirty="0">
                <a:cs typeface="Arial" pitchFamily="34" charset="0"/>
              </a:rPr>
              <a:t> arrow above the line.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530" y="5886543"/>
            <a:ext cx="7105650" cy="647700"/>
          </a:xfrm>
          <a:prstGeom prst="rect">
            <a:avLst/>
          </a:prstGeom>
          <a:ln>
            <a:solidFill>
              <a:srgbClr val="993333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4572000" y="3439817"/>
            <a:ext cx="914400" cy="522769"/>
          </a:xfrm>
          <a:prstGeom prst="straightConnector1">
            <a:avLst/>
          </a:prstGeom>
          <a:ln>
            <a:solidFill>
              <a:srgbClr val="9933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86400" y="5465385"/>
            <a:ext cx="762000" cy="652002"/>
          </a:xfrm>
          <a:prstGeom prst="straightConnector1">
            <a:avLst/>
          </a:prstGeom>
          <a:ln>
            <a:solidFill>
              <a:srgbClr val="9933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95FDB09-5065-43DE-84AD-2DF5A0EC23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9264" y="1564437"/>
            <a:ext cx="3019425" cy="169545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1236874"/>
            <a:ext cx="10395313" cy="759074"/>
          </a:xfrm>
        </p:spPr>
        <p:txBody>
          <a:bodyPr/>
          <a:lstStyle/>
          <a:p>
            <a:r>
              <a:rPr lang="en-US" dirty="0">
                <a:cs typeface="Arial" pitchFamily="34" charset="0"/>
              </a:rPr>
              <a:t>Filters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72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Arial" pitchFamily="34" charset="0"/>
              </a:rPr>
              <a:t>Filters have been specified for your platform to allow you to drill down in the data.</a:t>
            </a:r>
          </a:p>
          <a:p>
            <a:pPr marL="347472" lvl="1" indent="-34747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cs typeface="Arial" pitchFamily="34" charset="0"/>
              </a:rPr>
              <a:t>Select any filter or combination of filters to compare to a subset of data.</a:t>
            </a:r>
          </a:p>
          <a:p>
            <a:pPr marL="347472" lvl="1" indent="-34747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cs typeface="Arial" pitchFamily="34" charset="0"/>
              </a:rPr>
              <a:t>If your filter selection returns too few accounts, you will see this informational message: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cs typeface="Arial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cs typeface="Arial" pitchFamily="34" charset="0"/>
              </a:rPr>
              <a:t>Your filter settings are not currently active, because not enough accounts match the selection.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cs typeface="Arial" pitchFamily="34" charset="0"/>
              </a:rPr>
              <a:t>Results are currently displayed without filter settings.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Arial" pitchFamily="34" charset="0"/>
              </a:rPr>
              <a:t>Anonymity </a:t>
            </a:r>
          </a:p>
          <a:p>
            <a:pPr marL="347472" lvl="1" indent="-347472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cs typeface="Arial" pitchFamily="34" charset="0"/>
              </a:rPr>
              <a:t>By limiting the minimum number of accounts returned, it is impossible for account identity to be determined and anonymity of data is always protected.</a:t>
            </a:r>
          </a:p>
          <a:p>
            <a:pPr marL="347472" lvl="1" indent="-347472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cs typeface="Arial" pitchFamily="34" charset="0"/>
              </a:rPr>
              <a:t>If your filters do not return enough accounts, simply change your filter settings by:</a:t>
            </a:r>
          </a:p>
          <a:p>
            <a:pPr marL="347472" lvl="1" indent="-347472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endParaRPr lang="en-US" dirty="0">
              <a:cs typeface="Arial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800" dirty="0">
                <a:cs typeface="Arial" pitchFamily="34" charset="0"/>
              </a:rPr>
              <a:t>Widening the range of a numeric filter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800" dirty="0">
                <a:cs typeface="Arial" pitchFamily="34" charset="0"/>
              </a:rPr>
              <a:t>Turning off a filter by clicking on the X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800" dirty="0">
                <a:cs typeface="Arial" pitchFamily="34" charset="0"/>
              </a:rPr>
              <a:t>Selecting a different filter option/combination of filter options</a:t>
            </a:r>
          </a:p>
          <a:p>
            <a:pPr marL="347472" indent="-347472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12758" y="1371600"/>
            <a:ext cx="8731242" cy="762000"/>
          </a:xfrm>
        </p:spPr>
        <p:txBody>
          <a:bodyPr/>
          <a:lstStyle/>
          <a:p>
            <a:r>
              <a:rPr lang="en-US" dirty="0">
                <a:cs typeface="Arial" pitchFamily="34" charset="0"/>
              </a:rPr>
              <a:t>Using Filters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467101" y="2517929"/>
            <a:ext cx="1916061" cy="1090815"/>
          </a:xfrm>
          <a:prstGeom prst="straightConnector1">
            <a:avLst/>
          </a:prstGeom>
          <a:ln>
            <a:solidFill>
              <a:srgbClr val="9933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E9269B3-98EA-4776-A283-62EC20A2C036}"/>
              </a:ext>
            </a:extLst>
          </p:cNvPr>
          <p:cNvSpPr txBox="1"/>
          <p:nvPr/>
        </p:nvSpPr>
        <p:spPr>
          <a:xfrm>
            <a:off x="410424" y="1980662"/>
            <a:ext cx="4236676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5733" marR="0" lvl="0" indent="-14573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Click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Edit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to activate the filters.</a:t>
            </a:r>
          </a:p>
          <a:p>
            <a:pPr marL="534353" marR="0" lvl="1" indent="-14573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Numeric filters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:  Click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Add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to activate sliders.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Use slide bar to set a numeric range by moving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the blue squares or enter a number in boxes.</a:t>
            </a:r>
          </a:p>
          <a:p>
            <a:pPr marL="534353" marR="0" lvl="1" indent="-14573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Multi-select filters (if available)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: Check the items you wish to include.</a:t>
            </a:r>
          </a:p>
          <a:p>
            <a:pPr marL="534353" marR="0" lvl="1" indent="-14573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Single-select filters (if available)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:  Choose from the drop down menus.</a:t>
            </a:r>
          </a:p>
          <a:p>
            <a:pPr marL="145733" marR="0" lvl="0" indent="-14573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Watch the filter message change as you select filters.  A red warning message will display when you have filtered too far to return results.</a:t>
            </a:r>
          </a:p>
          <a:p>
            <a:pPr marL="145733" marR="0" lvl="0" indent="-14573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If your filters do not return enough responses, change your filter settings by:</a:t>
            </a:r>
          </a:p>
          <a:p>
            <a:pPr marL="534353" marR="0" lvl="1" indent="-14573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Widening the range of a numeric filter.</a:t>
            </a:r>
          </a:p>
          <a:p>
            <a:pPr marL="534353" marR="0" lvl="1" indent="-14573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Turning off a numeric filter by clicking the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.</a:t>
            </a:r>
          </a:p>
          <a:p>
            <a:pPr marL="534353" marR="0" lvl="1" indent="-14573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Returning a multiple choice filter to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Any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.</a:t>
            </a:r>
          </a:p>
          <a:p>
            <a:pPr marL="534353" marR="0" lvl="1" indent="-14573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Click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Clear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to start over and select different filter options.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When you have the filter settings you desire, click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Done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to close the filter area.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20406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Once you have found a filter setting that works for you, save it as a filter favorite to easily use again. 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115905-BC18-41BB-A5FC-55B9B54F994E}"/>
              </a:ext>
            </a:extLst>
          </p:cNvPr>
          <p:cNvGrpSpPr/>
          <p:nvPr/>
        </p:nvGrpSpPr>
        <p:grpSpPr>
          <a:xfrm>
            <a:off x="4767460" y="2536481"/>
            <a:ext cx="4266790" cy="1600200"/>
            <a:chOff x="3398804" y="1928602"/>
            <a:chExt cx="4266790" cy="160020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8621BCD-C925-4469-8851-68AB2B08C5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8390"/>
            <a:stretch/>
          </p:blipFill>
          <p:spPr>
            <a:xfrm>
              <a:off x="3398804" y="1928602"/>
              <a:ext cx="4266790" cy="1600200"/>
            </a:xfrm>
            <a:prstGeom prst="rect">
              <a:avLst/>
            </a:prstGeom>
            <a:ln>
              <a:solidFill>
                <a:srgbClr val="993333"/>
              </a:solidFill>
            </a:ln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50A2B5B-273C-4369-8BEB-3092A758AE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301"/>
            <a:stretch/>
          </p:blipFill>
          <p:spPr>
            <a:xfrm>
              <a:off x="3659989" y="2137165"/>
              <a:ext cx="892578" cy="1325880"/>
            </a:xfrm>
            <a:prstGeom prst="rect">
              <a:avLst/>
            </a:prstGeom>
          </p:spPr>
        </p:pic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D4C1785E-5331-41FA-8283-04EE1C22E7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3174"/>
          <a:stretch/>
        </p:blipFill>
        <p:spPr>
          <a:xfrm>
            <a:off x="4735595" y="1767013"/>
            <a:ext cx="4358408" cy="612499"/>
          </a:xfrm>
          <a:prstGeom prst="rect">
            <a:avLst/>
          </a:prstGeom>
          <a:ln>
            <a:solidFill>
              <a:srgbClr val="993333"/>
            </a:solidFill>
          </a:ln>
        </p:spPr>
      </p:pic>
      <p:sp>
        <p:nvSpPr>
          <p:cNvPr id="18" name="Rounded Rectangle 6">
            <a:extLst>
              <a:ext uri="{FF2B5EF4-FFF2-40B4-BE49-F238E27FC236}">
                <a16:creationId xmlns:a16="http://schemas.microsoft.com/office/drawing/2014/main" id="{19DBEAEF-43A3-4765-B855-DF47E5856463}"/>
              </a:ext>
            </a:extLst>
          </p:cNvPr>
          <p:cNvSpPr/>
          <p:nvPr/>
        </p:nvSpPr>
        <p:spPr>
          <a:xfrm>
            <a:off x="7725969" y="2642518"/>
            <a:ext cx="1284747" cy="302986"/>
          </a:xfrm>
          <a:prstGeom prst="roundRect">
            <a:avLst/>
          </a:prstGeom>
          <a:solidFill>
            <a:srgbClr val="FF9966">
              <a:alpha val="14902"/>
            </a:srgbClr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8E9C37D-1BAB-4F2F-AC3E-1741F032E34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9254" t="-47004" r="-1" b="-1"/>
          <a:stretch/>
        </p:blipFill>
        <p:spPr>
          <a:xfrm>
            <a:off x="5951703" y="4842036"/>
            <a:ext cx="2276798" cy="612499"/>
          </a:xfrm>
          <a:prstGeom prst="rect">
            <a:avLst/>
          </a:prstGeom>
          <a:ln>
            <a:solidFill>
              <a:srgbClr val="993333"/>
            </a:solidFill>
          </a:ln>
        </p:spPr>
      </p:pic>
      <p:sp>
        <p:nvSpPr>
          <p:cNvPr id="23" name="Rounded Rectangle 6">
            <a:extLst>
              <a:ext uri="{FF2B5EF4-FFF2-40B4-BE49-F238E27FC236}">
                <a16:creationId xmlns:a16="http://schemas.microsoft.com/office/drawing/2014/main" id="{6359A1A0-BB35-42D6-BF99-BFD87CED413B}"/>
              </a:ext>
            </a:extLst>
          </p:cNvPr>
          <p:cNvSpPr/>
          <p:nvPr/>
        </p:nvSpPr>
        <p:spPr>
          <a:xfrm>
            <a:off x="6731313" y="5083950"/>
            <a:ext cx="1026839" cy="162568"/>
          </a:xfrm>
          <a:prstGeom prst="roundRect">
            <a:avLst/>
          </a:prstGeom>
          <a:solidFill>
            <a:srgbClr val="FF9966">
              <a:alpha val="14902"/>
            </a:srgbClr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ounded Rectangle 6">
            <a:extLst>
              <a:ext uri="{FF2B5EF4-FFF2-40B4-BE49-F238E27FC236}">
                <a16:creationId xmlns:a16="http://schemas.microsoft.com/office/drawing/2014/main" id="{53220A17-D2F9-44F3-B914-673260FDF55E}"/>
              </a:ext>
            </a:extLst>
          </p:cNvPr>
          <p:cNvSpPr/>
          <p:nvPr/>
        </p:nvSpPr>
        <p:spPr>
          <a:xfrm>
            <a:off x="8470259" y="1930919"/>
            <a:ext cx="482180" cy="171420"/>
          </a:xfrm>
          <a:prstGeom prst="roundRect">
            <a:avLst/>
          </a:prstGeom>
          <a:solidFill>
            <a:srgbClr val="FF9966">
              <a:alpha val="14902"/>
            </a:srgbClr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>
          <a:xfrm flipV="1">
            <a:off x="2786363" y="1980662"/>
            <a:ext cx="5542332" cy="73464"/>
          </a:xfrm>
          <a:prstGeom prst="straightConnector1">
            <a:avLst/>
          </a:prstGeom>
          <a:ln>
            <a:solidFill>
              <a:srgbClr val="9933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FD67D5D-3A09-4A2D-84F0-17CDDE622BC7}"/>
              </a:ext>
            </a:extLst>
          </p:cNvPr>
          <p:cNvCxnSpPr>
            <a:cxnSpLocks/>
          </p:cNvCxnSpPr>
          <p:nvPr/>
        </p:nvCxnSpPr>
        <p:spPr>
          <a:xfrm flipV="1">
            <a:off x="4402202" y="2945504"/>
            <a:ext cx="3672627" cy="2863924"/>
          </a:xfrm>
          <a:prstGeom prst="straightConnector1">
            <a:avLst/>
          </a:prstGeom>
          <a:ln>
            <a:solidFill>
              <a:srgbClr val="9933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</p:cNvCxnSpPr>
          <p:nvPr/>
        </p:nvCxnSpPr>
        <p:spPr>
          <a:xfrm flipV="1">
            <a:off x="5028645" y="5259294"/>
            <a:ext cx="2304348" cy="989107"/>
          </a:xfrm>
          <a:prstGeom prst="straightConnector1">
            <a:avLst/>
          </a:prstGeom>
          <a:ln>
            <a:solidFill>
              <a:srgbClr val="9933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560134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530" y="1447800"/>
            <a:ext cx="8284043" cy="5334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Reports </a:t>
            </a:r>
            <a:endParaRPr lang="en-US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530" y="1905000"/>
            <a:ext cx="8320914" cy="4800600"/>
          </a:xfrm>
        </p:spPr>
        <p:txBody>
          <a:bodyPr>
            <a:normAutofit/>
          </a:bodyPr>
          <a:lstStyle/>
          <a:p>
            <a:pPr marL="0" indent="0" eaLnBrk="0" hangingPunct="0">
              <a:spcBef>
                <a:spcPct val="0"/>
              </a:spcBef>
              <a:buNone/>
            </a:pPr>
            <a:r>
              <a:rPr lang="en-US" sz="2000" dirty="0">
                <a:ea typeface="Times New Roman" pitchFamily="18" charset="0"/>
                <a:cs typeface="Arial" pitchFamily="34" charset="0"/>
              </a:rPr>
              <a:t>Click the </a:t>
            </a:r>
            <a:r>
              <a:rPr lang="en-US" sz="2000" b="1" i="1" dirty="0">
                <a:ea typeface="Times New Roman" pitchFamily="18" charset="0"/>
                <a:cs typeface="Arial" pitchFamily="34" charset="0"/>
              </a:rPr>
              <a:t>Run Reports</a:t>
            </a:r>
            <a:r>
              <a:rPr lang="en-US" sz="2000" dirty="0">
                <a:ea typeface="Times New Roman" pitchFamily="18" charset="0"/>
                <a:cs typeface="Arial" pitchFamily="34" charset="0"/>
              </a:rPr>
              <a:t> tab from the Main Menu</a:t>
            </a:r>
          </a:p>
          <a:p>
            <a:pPr marL="0" indent="0" eaLnBrk="0" hangingPunct="0">
              <a:spcBef>
                <a:spcPct val="0"/>
              </a:spcBef>
              <a:buNone/>
            </a:pPr>
            <a:endParaRPr lang="en-US" sz="2000" dirty="0">
              <a:ea typeface="Times New Roman" pitchFamily="18" charset="0"/>
              <a:cs typeface="Arial" pitchFamily="34" charset="0"/>
            </a:endParaRPr>
          </a:p>
          <a:p>
            <a:pPr marL="347472" lvl="1" indent="-347472" eaLnBrk="0" hangingPunct="0">
              <a:spcBef>
                <a:spcPct val="0"/>
              </a:spcBef>
              <a:buSzPct val="100000"/>
              <a:buFont typeface="Wingdings" pitchFamily="2" charset="2"/>
              <a:buChar char="§"/>
            </a:pPr>
            <a:r>
              <a:rPr lang="en-US" sz="2000" dirty="0">
                <a:ea typeface="Times New Roman" pitchFamily="18" charset="0"/>
                <a:cs typeface="Arial" pitchFamily="34" charset="0"/>
              </a:rPr>
              <a:t>Choose from a list of downloadable PowerPoint reports that contain dynamically generated benchmarking charts. </a:t>
            </a:r>
          </a:p>
          <a:p>
            <a:pPr marL="347472" lvl="1" indent="-347472" eaLnBrk="0" hangingPunct="0">
              <a:spcBef>
                <a:spcPct val="0"/>
              </a:spcBef>
              <a:buSzPct val="100000"/>
              <a:buFont typeface="Wingdings" pitchFamily="2" charset="2"/>
              <a:buChar char="§"/>
            </a:pPr>
            <a:r>
              <a:rPr lang="en-US" sz="2000" dirty="0">
                <a:cs typeface="Arial" pitchFamily="34" charset="0"/>
              </a:rPr>
              <a:t>Filter settings from </a:t>
            </a:r>
            <a:r>
              <a:rPr lang="en-US" sz="2000" b="1" i="1" dirty="0">
                <a:solidFill>
                  <a:srgbClr val="993333"/>
                </a:solidFill>
                <a:ea typeface="Times New Roman" pitchFamily="18" charset="0"/>
                <a:cs typeface="Arial" pitchFamily="34" charset="0"/>
              </a:rPr>
              <a:t>Compare Data </a:t>
            </a:r>
            <a:r>
              <a:rPr lang="en-US" sz="2000" dirty="0">
                <a:cs typeface="Arial" pitchFamily="34" charset="0"/>
              </a:rPr>
              <a:t>will carry over; however, they can easily be change or modified, if desired.</a:t>
            </a:r>
          </a:p>
          <a:p>
            <a:pPr marL="347472" indent="-347472" eaLnBrk="0" hangingPunct="0">
              <a:spcBef>
                <a:spcPct val="0"/>
              </a:spcBef>
              <a:buNone/>
            </a:pPr>
            <a:endParaRPr lang="en-US" sz="2000" dirty="0">
              <a:cs typeface="Arial" pitchFamily="34" charset="0"/>
            </a:endParaRPr>
          </a:p>
          <a:p>
            <a:pPr marL="0" indent="0" eaLnBrk="0" hangingPunct="0">
              <a:spcBef>
                <a:spcPct val="0"/>
              </a:spcBef>
              <a:buNone/>
            </a:pPr>
            <a:endParaRPr lang="en-US" sz="2000" dirty="0">
              <a:cs typeface="Arial" pitchFamily="34" charset="0"/>
            </a:endParaRP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cs typeface="Arial" pitchFamily="34" charset="0"/>
              </a:rPr>
              <a:t>Dynamic Benchmarking</a:t>
            </a: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cs typeface="Arial" pitchFamily="34" charset="0"/>
              </a:rPr>
              <a:t>Reports can be quickly </a:t>
            </a: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cs typeface="Arial" pitchFamily="34" charset="0"/>
              </a:rPr>
              <a:t>downloaded, saved </a:t>
            </a: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cs typeface="Arial" pitchFamily="34" charset="0"/>
              </a:rPr>
              <a:t>to your computer and</a:t>
            </a: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cs typeface="Arial" pitchFamily="34" charset="0"/>
              </a:rPr>
              <a:t>used to prepare for</a:t>
            </a: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cs typeface="Arial" pitchFamily="34" charset="0"/>
              </a:rPr>
              <a:t>meetings, capture </a:t>
            </a: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cs typeface="Arial" pitchFamily="34" charset="0"/>
              </a:rPr>
              <a:t>historical snapshots </a:t>
            </a: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cs typeface="Arial" pitchFamily="34" charset="0"/>
              </a:rPr>
              <a:t>and share with others.</a:t>
            </a:r>
            <a:endParaRPr lang="en-US" sz="2000" dirty="0">
              <a:cs typeface="Arial" pitchFamily="34" charset="0"/>
            </a:endParaRPr>
          </a:p>
          <a:p>
            <a:pPr marL="347472" indent="-347472" eaLnBrk="0" hangingPunct="0">
              <a:spcBef>
                <a:spcPct val="0"/>
              </a:spcBef>
              <a:buNone/>
            </a:pPr>
            <a:endParaRPr lang="en-US" sz="2000" dirty="0">
              <a:cs typeface="Arial" pitchFamily="34" charset="0"/>
            </a:endParaRPr>
          </a:p>
          <a:p>
            <a:pPr lvl="1" eaLnBrk="0" hangingPunct="0">
              <a:spcBef>
                <a:spcPct val="0"/>
              </a:spcBef>
              <a:buFont typeface="Arial" pitchFamily="34" charset="0"/>
              <a:buChar char="•"/>
            </a:pP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581400"/>
            <a:ext cx="3660852" cy="2921641"/>
          </a:xfrm>
          <a:prstGeom prst="rect">
            <a:avLst/>
          </a:prstGeom>
          <a:ln>
            <a:solidFill>
              <a:srgbClr val="98003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3048000" y="4305300"/>
            <a:ext cx="1219200" cy="80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424179" cy="506410"/>
          </a:xfrm>
        </p:spPr>
        <p:txBody>
          <a:bodyPr/>
          <a:lstStyle/>
          <a:p>
            <a:r>
              <a:rPr lang="en-US" dirty="0"/>
              <a:t>Sample Report Pages </a:t>
            </a:r>
            <a:br>
              <a:rPr lang="en-US" dirty="0"/>
            </a:br>
            <a:r>
              <a:rPr lang="en-US" sz="1800" i="1" dirty="0"/>
              <a:t>(note that all data displayed is sample data and not reflective of actual survey results)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94064" y="2185738"/>
            <a:ext cx="7764136" cy="4493412"/>
            <a:chOff x="694064" y="2185738"/>
            <a:chExt cx="7764136" cy="4493412"/>
          </a:xfrm>
        </p:grpSpPr>
        <p:pic>
          <p:nvPicPr>
            <p:cNvPr id="7" name="Picture 4" descr="Cover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064" y="5217691"/>
              <a:ext cx="2487209" cy="1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Cov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5198" y="3689905"/>
              <a:ext cx="2487209" cy="1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Cove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064" y="2185739"/>
              <a:ext cx="2487209" cy="1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Cover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35" y="3685298"/>
              <a:ext cx="2486438" cy="1461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 descr="Cover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845" y="2185740"/>
              <a:ext cx="2542355" cy="1493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Cover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2481" y="5217691"/>
              <a:ext cx="2487209" cy="1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Cover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5980" y="3700954"/>
              <a:ext cx="2532220" cy="1487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Cover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7536" y="2185738"/>
              <a:ext cx="2484847" cy="1471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4" descr="Cover"/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256"/>
            <a:stretch/>
          </p:blipFill>
          <p:spPr bwMode="auto">
            <a:xfrm>
              <a:off x="5915844" y="5257800"/>
              <a:ext cx="2542355" cy="14117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B293D44-CF12-42FB-A90A-456DFC87D2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2742</TotalTime>
  <Words>523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Welcome to ASCA’s  Salary &amp; Benefits Survey Benchmarking Portal   Results Guide This guide outlines important information regarding the dynamic comparison, filtering and reporting features of the survey platform.  </vt:lpstr>
      <vt:lpstr>Comparison Data and Benchmarking Reports</vt:lpstr>
      <vt:lpstr>Main Menu</vt:lpstr>
      <vt:lpstr>Comparing ASCs</vt:lpstr>
      <vt:lpstr>Line Chart Legend</vt:lpstr>
      <vt:lpstr>Filters</vt:lpstr>
      <vt:lpstr>Using Filters</vt:lpstr>
      <vt:lpstr>Reports </vt:lpstr>
      <vt:lpstr>Sample Report Pages  (note that all data displayed is sample data and not reflective of actual survey results)</vt:lpstr>
      <vt:lpstr>Thank you for viewing this Results Guide.   If you have further questions, please contact asc@ascassociation.org for additional support.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ASCA Compare and Results Guide</dc:title>
  <dc:creator>Lisa</dc:creator>
  <cp:lastModifiedBy>Sally greene</cp:lastModifiedBy>
  <cp:revision>195</cp:revision>
  <cp:lastPrinted>1601-01-01T00:00:00Z</cp:lastPrinted>
  <dcterms:created xsi:type="dcterms:W3CDTF">2014-04-12T00:10:40Z</dcterms:created>
  <dcterms:modified xsi:type="dcterms:W3CDTF">2019-02-05T17:02:57Z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TC062560581033</vt:lpwstr>
  </property>
</Properties>
</file>